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4" r:id="rId4"/>
    <p:sldId id="266" r:id="rId5"/>
    <p:sldId id="265" r:id="rId6"/>
    <p:sldId id="267" r:id="rId7"/>
    <p:sldId id="270" r:id="rId8"/>
    <p:sldId id="268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85" r:id="rId17"/>
    <p:sldId id="278" r:id="rId18"/>
    <p:sldId id="279" r:id="rId19"/>
    <p:sldId id="280" r:id="rId20"/>
    <p:sldId id="281" r:id="rId21"/>
    <p:sldId id="282" r:id="rId22"/>
    <p:sldId id="283" r:id="rId23"/>
    <p:sldId id="263" r:id="rId2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9" autoAdjust="0"/>
    <p:restoredTop sz="94660"/>
  </p:normalViewPr>
  <p:slideViewPr>
    <p:cSldViewPr snapToGrid="0">
      <p:cViewPr varScale="1">
        <p:scale>
          <a:sx n="87" d="100"/>
          <a:sy n="87" d="100"/>
        </p:scale>
        <p:origin x="5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39155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679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4970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69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313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4446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637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83846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4053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4769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2293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2022-05-18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19354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448886" y="2584319"/>
            <a:ext cx="11321935" cy="1871303"/>
          </a:xfrm>
          <a:prstGeom prst="roundRect">
            <a:avLst>
              <a:gd name="adj" fmla="val 50000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266700" dist="1143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 latinLnBrk="0">
              <a:defRPr/>
            </a:pPr>
            <a:r>
              <a:rPr lang="ko-KR" altLang="en-US" sz="3000" b="1" kern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스마트카드 데이터를 활용한 대중교통 </a:t>
            </a:r>
            <a:r>
              <a:rPr lang="ko-KR" altLang="en-US" sz="3000" b="1" kern="0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취약지점</a:t>
            </a:r>
            <a:r>
              <a:rPr lang="ko-KR" altLang="en-US" sz="3000" b="1" kern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분석과</a:t>
            </a:r>
            <a:endParaRPr lang="en-US" altLang="ko-KR" sz="3000" b="1" kern="0" dirty="0" smtClean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 latinLnBrk="0">
              <a:defRPr/>
            </a:pPr>
            <a:endParaRPr lang="en-US" altLang="ko-KR" sz="3000" b="1" kern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  <a:p>
            <a:pPr algn="ctr" latinLnBrk="0">
              <a:defRPr/>
            </a:pPr>
            <a:r>
              <a:rPr lang="ko-KR" altLang="en-US" sz="3000" b="1" kern="0" dirty="0" err="1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온디맨드</a:t>
            </a:r>
            <a:r>
              <a:rPr lang="ko-KR" altLang="en-US" sz="3000" b="1" kern="0" dirty="0" smtClean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 서비스 제공 방안 제시</a:t>
            </a:r>
            <a:endParaRPr lang="ko-KR" altLang="en-US" sz="3000" b="1" kern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5549337" y="4654233"/>
            <a:ext cx="1329417" cy="32022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400" b="1" dirty="0" smtClean="0">
                <a:solidFill>
                  <a:prstClr val="white"/>
                </a:solidFill>
              </a:rPr>
              <a:t>3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조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4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7015148" y="4654232"/>
            <a:ext cx="4364976" cy="32022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sz="1400" b="1" dirty="0" err="1" smtClean="0">
                <a:solidFill>
                  <a:prstClr val="white"/>
                </a:solidFill>
              </a:rPr>
              <a:t>명소연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, </a:t>
            </a:r>
            <a:r>
              <a:rPr lang="ko-KR" altLang="en-US" sz="1400" b="1" dirty="0" err="1" smtClean="0">
                <a:solidFill>
                  <a:prstClr val="white"/>
                </a:solidFill>
              </a:rPr>
              <a:t>안병윤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, </a:t>
            </a:r>
            <a:r>
              <a:rPr lang="ko-KR" altLang="en-US" sz="1400" b="1" dirty="0" err="1" smtClean="0">
                <a:solidFill>
                  <a:prstClr val="white"/>
                </a:solidFill>
              </a:rPr>
              <a:t>안재진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, </a:t>
            </a:r>
            <a:r>
              <a:rPr lang="ko-KR" altLang="en-US" sz="1400" b="1" dirty="0" err="1" smtClean="0">
                <a:solidFill>
                  <a:prstClr val="white"/>
                </a:solidFill>
              </a:rPr>
              <a:t>임종근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3595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65016" y="233841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403155" y="412830"/>
            <a:ext cx="10762227" cy="7132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400" b="1" dirty="0" smtClean="0">
                <a:solidFill>
                  <a:prstClr val="white"/>
                </a:solidFill>
              </a:rPr>
              <a:t>3. 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각 </a:t>
            </a:r>
            <a:r>
              <a:rPr lang="ko-KR" altLang="en-US" sz="1400" b="1" dirty="0">
                <a:solidFill>
                  <a:prstClr val="white"/>
                </a:solidFill>
              </a:rPr>
              <a:t>데이터의 분석결과를 전처리 및 시각화 과정을 통해 </a:t>
            </a:r>
            <a:r>
              <a:rPr lang="en-US" altLang="ko-KR" sz="1400" b="1" dirty="0">
                <a:solidFill>
                  <a:prstClr val="white"/>
                </a:solidFill>
              </a:rPr>
              <a:t>Circuity</a:t>
            </a:r>
            <a:r>
              <a:rPr lang="ko-KR" altLang="en-US" sz="1400" b="1" dirty="0">
                <a:solidFill>
                  <a:prstClr val="white"/>
                </a:solidFill>
              </a:rPr>
              <a:t>와의 관계성을 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파악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708307" y="5570009"/>
            <a:ext cx="10151919" cy="71697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서초구의 각 행정동의 승차 기록 건수에 대한 히스토그램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7306" y="1415507"/>
            <a:ext cx="8333919" cy="4044020"/>
          </a:xfrm>
          <a:prstGeom prst="rect">
            <a:avLst/>
          </a:prstGeom>
        </p:spPr>
      </p:pic>
      <p:sp>
        <p:nvSpPr>
          <p:cNvPr id="4" name="아래쪽 화살표 3"/>
          <p:cNvSpPr/>
          <p:nvPr/>
        </p:nvSpPr>
        <p:spPr>
          <a:xfrm>
            <a:off x="2478640" y="2072985"/>
            <a:ext cx="233387" cy="3844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아래쪽 화살표 10"/>
          <p:cNvSpPr/>
          <p:nvPr/>
        </p:nvSpPr>
        <p:spPr>
          <a:xfrm>
            <a:off x="9162284" y="4308760"/>
            <a:ext cx="233387" cy="3844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아래쪽 화살표 11"/>
          <p:cNvSpPr/>
          <p:nvPr/>
        </p:nvSpPr>
        <p:spPr>
          <a:xfrm>
            <a:off x="4456376" y="4308760"/>
            <a:ext cx="233387" cy="3844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아래쪽 화살표 12"/>
          <p:cNvSpPr/>
          <p:nvPr/>
        </p:nvSpPr>
        <p:spPr>
          <a:xfrm>
            <a:off x="2876958" y="1236518"/>
            <a:ext cx="233387" cy="3844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417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708306" y="5481052"/>
            <a:ext cx="10151919" cy="71697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서초구의 각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행정동의 </a:t>
            </a:r>
            <a:r>
              <a:rPr lang="ko-KR" altLang="en-US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우회계수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분포에 </a:t>
            </a:r>
            <a:r>
              <a:rPr lang="ko-KR" alt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대한 </a:t>
            </a:r>
            <a:r>
              <a:rPr lang="en-US" altLang="ko-KR" b="1" dirty="0" err="1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Lineplot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405" y="279646"/>
            <a:ext cx="9487722" cy="4968671"/>
          </a:xfrm>
          <a:prstGeom prst="rect">
            <a:avLst/>
          </a:prstGeom>
        </p:spPr>
      </p:pic>
      <p:sp>
        <p:nvSpPr>
          <p:cNvPr id="8" name="아래쪽 화살표 7"/>
          <p:cNvSpPr/>
          <p:nvPr/>
        </p:nvSpPr>
        <p:spPr>
          <a:xfrm>
            <a:off x="4110013" y="154710"/>
            <a:ext cx="233387" cy="3844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아래쪽 화살표 8"/>
          <p:cNvSpPr/>
          <p:nvPr/>
        </p:nvSpPr>
        <p:spPr>
          <a:xfrm>
            <a:off x="2090712" y="3100503"/>
            <a:ext cx="233387" cy="3844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아래쪽 화살표 9"/>
          <p:cNvSpPr/>
          <p:nvPr/>
        </p:nvSpPr>
        <p:spPr>
          <a:xfrm>
            <a:off x="1723567" y="3676650"/>
            <a:ext cx="198751" cy="3844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78336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862097" y="5538051"/>
            <a:ext cx="10151919" cy="58723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서초구의 각 </a:t>
            </a:r>
            <a:r>
              <a:rPr lang="ko-KR" altLang="en-US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행정동의 시간 별 승객 수에 대한 히스토그램</a:t>
            </a:r>
            <a:endParaRPr lang="ko-KR" altLang="en-US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814" y="284445"/>
            <a:ext cx="9030483" cy="5123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471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556943" y="360023"/>
            <a:ext cx="10762227" cy="91598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b="1" dirty="0" smtClean="0">
                <a:solidFill>
                  <a:prstClr val="white"/>
                </a:solidFill>
              </a:rPr>
              <a:t>반포 </a:t>
            </a:r>
            <a:r>
              <a:rPr lang="en-US" altLang="ko-KR" b="1" dirty="0" smtClean="0">
                <a:solidFill>
                  <a:prstClr val="white"/>
                </a:solidFill>
              </a:rPr>
              <a:t>3</a:t>
            </a:r>
            <a:r>
              <a:rPr lang="ko-KR" altLang="en-US" b="1" dirty="0" smtClean="0">
                <a:solidFill>
                  <a:prstClr val="white"/>
                </a:solidFill>
              </a:rPr>
              <a:t>동 데이터 분석</a:t>
            </a:r>
            <a:endParaRPr lang="en-US" altLang="ko-KR" b="1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182" y="1951616"/>
            <a:ext cx="5572489" cy="3803532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6924214" y="1951616"/>
            <a:ext cx="4114800" cy="3669866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총 이용 승객 수는 </a:t>
            </a:r>
            <a:r>
              <a:rPr lang="en-US" altLang="ko-KR" dirty="0" smtClean="0"/>
              <a:t>72200</a:t>
            </a:r>
            <a:r>
              <a:rPr lang="ko-KR" altLang="en-US" dirty="0" smtClean="0"/>
              <a:t>건으로</a:t>
            </a:r>
            <a:r>
              <a:rPr lang="en-US" altLang="ko-KR" dirty="0" smtClean="0"/>
              <a:t>,</a:t>
            </a:r>
          </a:p>
          <a:p>
            <a:pPr algn="ctr"/>
            <a:r>
              <a:rPr lang="ko-KR" altLang="en-US" dirty="0" smtClean="0"/>
              <a:t>타 행정동 대비 가장 많은 이용 기록이 있는 행정동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36799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277" y="737755"/>
            <a:ext cx="10058400" cy="5101936"/>
          </a:xfrm>
          <a:prstGeom prst="rect">
            <a:avLst/>
          </a:prstGeom>
        </p:spPr>
      </p:pic>
      <p:sp>
        <p:nvSpPr>
          <p:cNvPr id="3" name="아래쪽 화살표 2"/>
          <p:cNvSpPr/>
          <p:nvPr/>
        </p:nvSpPr>
        <p:spPr>
          <a:xfrm>
            <a:off x="6010794" y="2639292"/>
            <a:ext cx="810491" cy="945572"/>
          </a:xfrm>
          <a:prstGeom prst="downArrow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715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644236" y="280555"/>
            <a:ext cx="10380519" cy="800100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Distance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2km</a:t>
            </a:r>
            <a:r>
              <a:rPr lang="ko-KR" altLang="en-US" dirty="0" smtClean="0"/>
              <a:t>로 제한하였을 경우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755" y="1206501"/>
            <a:ext cx="7791017" cy="432502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847" y="5417222"/>
            <a:ext cx="4922947" cy="89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2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556943" y="360023"/>
            <a:ext cx="10762227" cy="91598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b="1" dirty="0" smtClean="0">
                <a:solidFill>
                  <a:prstClr val="white"/>
                </a:solidFill>
              </a:rPr>
              <a:t>방배 </a:t>
            </a:r>
            <a:r>
              <a:rPr lang="en-US" altLang="ko-KR" b="1" dirty="0" smtClean="0">
                <a:solidFill>
                  <a:prstClr val="white"/>
                </a:solidFill>
              </a:rPr>
              <a:t>1</a:t>
            </a:r>
            <a:r>
              <a:rPr lang="ko-KR" altLang="en-US" b="1" dirty="0" smtClean="0">
                <a:solidFill>
                  <a:prstClr val="white"/>
                </a:solidFill>
              </a:rPr>
              <a:t>동 데이터 분석</a:t>
            </a:r>
            <a:endParaRPr lang="en-US" altLang="ko-KR" b="1" dirty="0">
              <a:solidFill>
                <a:prstClr val="white"/>
              </a:solidFill>
            </a:endParaRPr>
          </a:p>
        </p:txBody>
      </p:sp>
      <p:sp>
        <p:nvSpPr>
          <p:cNvPr id="3" name="모서리가 둥근 직사각형 2"/>
          <p:cNvSpPr/>
          <p:nvPr/>
        </p:nvSpPr>
        <p:spPr>
          <a:xfrm>
            <a:off x="6924214" y="1951616"/>
            <a:ext cx="4114800" cy="3669866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총 이용 승객 수는 </a:t>
            </a:r>
            <a:r>
              <a:rPr lang="en-US" altLang="ko-KR" dirty="0" smtClean="0"/>
              <a:t>23134</a:t>
            </a:r>
            <a:r>
              <a:rPr lang="ko-KR" altLang="en-US" dirty="0" smtClean="0"/>
              <a:t>건으로</a:t>
            </a:r>
            <a:r>
              <a:rPr lang="en-US" altLang="ko-KR" dirty="0" smtClean="0"/>
              <a:t>,</a:t>
            </a:r>
          </a:p>
          <a:p>
            <a:pPr algn="ctr"/>
            <a:r>
              <a:rPr lang="ko-KR" altLang="en-US" dirty="0" smtClean="0"/>
              <a:t>타 행정동 대비 가장 많은 이용 기록이 있는 행정동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520" y="1884783"/>
            <a:ext cx="5572489" cy="3803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836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659087"/>
            <a:ext cx="10322169" cy="5143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005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644236" y="280555"/>
            <a:ext cx="10380519" cy="704183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Distance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2km</a:t>
            </a:r>
            <a:r>
              <a:rPr lang="ko-KR" altLang="en-US" dirty="0" smtClean="0"/>
              <a:t>로 제한하였을 경우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52" y="1110583"/>
            <a:ext cx="8257809" cy="448132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847" y="5417222"/>
            <a:ext cx="4922947" cy="89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66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556943" y="360023"/>
            <a:ext cx="10762227" cy="91598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b="1" dirty="0" err="1" smtClean="0">
                <a:solidFill>
                  <a:prstClr val="white"/>
                </a:solidFill>
              </a:rPr>
              <a:t>방배본동</a:t>
            </a:r>
            <a:r>
              <a:rPr lang="ko-KR" altLang="en-US" b="1" dirty="0" smtClean="0">
                <a:solidFill>
                  <a:prstClr val="white"/>
                </a:solidFill>
              </a:rPr>
              <a:t> 데이터 분석</a:t>
            </a:r>
            <a:endParaRPr lang="en-US" altLang="ko-KR" b="1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941799" y="1884783"/>
            <a:ext cx="4114800" cy="3669866"/>
          </a:xfrm>
          <a:prstGeom prst="round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우회계수</a:t>
            </a:r>
            <a:r>
              <a:rPr lang="ko-KR" altLang="en-US" dirty="0" smtClean="0"/>
              <a:t> 평균 그래프에서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 평균이 가장 높게 나타났던</a:t>
            </a:r>
            <a:endParaRPr lang="en-US" altLang="ko-KR" dirty="0" smtClean="0"/>
          </a:p>
          <a:p>
            <a:pPr algn="ctr"/>
            <a:r>
              <a:rPr lang="ko-KR" altLang="en-US" dirty="0" smtClean="0"/>
              <a:t>행정동 중 하나</a:t>
            </a:r>
            <a:r>
              <a:rPr lang="en-US" altLang="ko-KR" dirty="0" smtClean="0"/>
              <a:t>.</a:t>
            </a:r>
          </a:p>
          <a:p>
            <a:pPr algn="ctr"/>
            <a:endParaRPr lang="en-US" altLang="ko-KR" dirty="0"/>
          </a:p>
          <a:p>
            <a:pPr algn="ctr"/>
            <a:r>
              <a:rPr lang="ko-KR" altLang="en-US" dirty="0" smtClean="0"/>
              <a:t>총 </a:t>
            </a:r>
            <a:r>
              <a:rPr lang="ko-KR" altLang="en-US" dirty="0" err="1" smtClean="0"/>
              <a:t>이용승객</a:t>
            </a:r>
            <a:r>
              <a:rPr lang="ko-KR" altLang="en-US" dirty="0" smtClean="0"/>
              <a:t> 수가 </a:t>
            </a:r>
            <a:r>
              <a:rPr lang="en-US" altLang="ko-KR" dirty="0" smtClean="0"/>
              <a:t>5936</a:t>
            </a:r>
            <a:r>
              <a:rPr lang="ko-KR" altLang="en-US" dirty="0" smtClean="0"/>
              <a:t>건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695" y="1884783"/>
            <a:ext cx="5389227" cy="3669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541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D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354770" y="284957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559708" y="471349"/>
            <a:ext cx="1329417" cy="320221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400" b="1" dirty="0">
                <a:solidFill>
                  <a:prstClr val="white"/>
                </a:solidFill>
              </a:rPr>
              <a:t>CONTENTS</a:t>
            </a: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7268BA74-94BA-42C9-A634-41DF6B00D591}"/>
              </a:ext>
            </a:extLst>
          </p:cNvPr>
          <p:cNvSpPr/>
          <p:nvPr/>
        </p:nvSpPr>
        <p:spPr>
          <a:xfrm>
            <a:off x="1481922" y="1302018"/>
            <a:ext cx="337105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rgbClr val="FF9966"/>
                </a:solidFill>
              </a:rPr>
              <a:t>1. </a:t>
            </a:r>
            <a:r>
              <a:rPr lang="ko-KR" altLang="en-US" b="1" dirty="0" smtClean="0">
                <a:solidFill>
                  <a:srgbClr val="FF9966"/>
                </a:solidFill>
              </a:rPr>
              <a:t>문제 제시 배경</a:t>
            </a:r>
            <a:endParaRPr lang="en-US" altLang="ko-KR" b="1" dirty="0" smtClean="0">
              <a:solidFill>
                <a:srgbClr val="FF9966"/>
              </a:solidFill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7268BA74-94BA-42C9-A634-41DF6B00D591}"/>
              </a:ext>
            </a:extLst>
          </p:cNvPr>
          <p:cNvSpPr/>
          <p:nvPr/>
        </p:nvSpPr>
        <p:spPr>
          <a:xfrm>
            <a:off x="1481922" y="2039612"/>
            <a:ext cx="337105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FF9966"/>
                </a:solidFill>
              </a:rPr>
              <a:t>2</a:t>
            </a:r>
            <a:r>
              <a:rPr lang="en-US" altLang="ko-KR" b="1" dirty="0" smtClean="0">
                <a:solidFill>
                  <a:srgbClr val="FF9966"/>
                </a:solidFill>
              </a:rPr>
              <a:t>. </a:t>
            </a:r>
            <a:r>
              <a:rPr lang="ko-KR" altLang="en-US" b="1" dirty="0" smtClean="0">
                <a:solidFill>
                  <a:srgbClr val="FF9966"/>
                </a:solidFill>
              </a:rPr>
              <a:t>프로젝트 개요</a:t>
            </a:r>
            <a:endParaRPr lang="en-US" altLang="ko-KR" b="1" dirty="0" smtClean="0">
              <a:solidFill>
                <a:srgbClr val="FF9966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7268BA74-94BA-42C9-A634-41DF6B00D591}"/>
              </a:ext>
            </a:extLst>
          </p:cNvPr>
          <p:cNvSpPr/>
          <p:nvPr/>
        </p:nvSpPr>
        <p:spPr>
          <a:xfrm>
            <a:off x="1481922" y="2777206"/>
            <a:ext cx="337105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FF9966"/>
                </a:solidFill>
              </a:rPr>
              <a:t>3</a:t>
            </a:r>
            <a:r>
              <a:rPr lang="en-US" altLang="ko-KR" b="1" dirty="0" smtClean="0">
                <a:solidFill>
                  <a:srgbClr val="FF9966"/>
                </a:solidFill>
              </a:rPr>
              <a:t>. </a:t>
            </a:r>
            <a:r>
              <a:rPr lang="ko-KR" altLang="en-US" b="1" dirty="0" smtClean="0">
                <a:solidFill>
                  <a:srgbClr val="FF9966"/>
                </a:solidFill>
              </a:rPr>
              <a:t>프로젝트 목적</a:t>
            </a:r>
            <a:endParaRPr lang="en-US" altLang="ko-KR" b="1" dirty="0" smtClean="0">
              <a:solidFill>
                <a:srgbClr val="FF9966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7268BA74-94BA-42C9-A634-41DF6B00D591}"/>
              </a:ext>
            </a:extLst>
          </p:cNvPr>
          <p:cNvSpPr/>
          <p:nvPr/>
        </p:nvSpPr>
        <p:spPr>
          <a:xfrm>
            <a:off x="1481922" y="3547673"/>
            <a:ext cx="337105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>
                <a:solidFill>
                  <a:srgbClr val="FF9966"/>
                </a:solidFill>
              </a:rPr>
              <a:t>4</a:t>
            </a:r>
            <a:r>
              <a:rPr lang="en-US" altLang="ko-KR" b="1" dirty="0" smtClean="0">
                <a:solidFill>
                  <a:srgbClr val="FF9966"/>
                </a:solidFill>
              </a:rPr>
              <a:t>. </a:t>
            </a:r>
            <a:r>
              <a:rPr lang="ko-KR" altLang="en-US" b="1" dirty="0" smtClean="0">
                <a:solidFill>
                  <a:srgbClr val="FF9966"/>
                </a:solidFill>
              </a:rPr>
              <a:t>분석 절차 및 과정</a:t>
            </a:r>
            <a:endParaRPr lang="en-US" altLang="ko-KR" b="1" dirty="0" smtClean="0">
              <a:solidFill>
                <a:srgbClr val="FF9966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7268BA74-94BA-42C9-A634-41DF6B00D591}"/>
              </a:ext>
            </a:extLst>
          </p:cNvPr>
          <p:cNvSpPr/>
          <p:nvPr/>
        </p:nvSpPr>
        <p:spPr>
          <a:xfrm>
            <a:off x="1481922" y="4248713"/>
            <a:ext cx="3371050" cy="454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b="1" dirty="0" smtClean="0">
                <a:solidFill>
                  <a:srgbClr val="FF9966"/>
                </a:solidFill>
              </a:rPr>
              <a:t>5. </a:t>
            </a:r>
            <a:r>
              <a:rPr lang="ko-KR" altLang="en-US" b="1" dirty="0" smtClean="0">
                <a:solidFill>
                  <a:srgbClr val="FF9966"/>
                </a:solidFill>
              </a:rPr>
              <a:t>결론</a:t>
            </a:r>
            <a:endParaRPr lang="en-US" altLang="ko-KR" b="1" dirty="0" smtClean="0">
              <a:solidFill>
                <a:srgbClr val="FF99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114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7254" y="949569"/>
            <a:ext cx="8255977" cy="472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757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644236" y="280555"/>
            <a:ext cx="10380519" cy="704183"/>
          </a:xfrm>
          <a:prstGeom prst="round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Distance</a:t>
            </a:r>
            <a:r>
              <a:rPr lang="ko-KR" altLang="en-US" dirty="0" smtClean="0"/>
              <a:t>를 </a:t>
            </a:r>
            <a:r>
              <a:rPr lang="en-US" altLang="ko-KR" dirty="0" smtClean="0"/>
              <a:t>2km</a:t>
            </a:r>
            <a:r>
              <a:rPr lang="ko-KR" altLang="en-US" dirty="0" smtClean="0"/>
              <a:t>로 제한하였을 경우</a:t>
            </a:r>
            <a:endParaRPr lang="ko-KR" altLang="en-US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21" y="1110584"/>
            <a:ext cx="8301771" cy="444615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1847" y="5417222"/>
            <a:ext cx="4922947" cy="899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955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631758" y="2666804"/>
            <a:ext cx="10762227" cy="91598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sz="3200" b="1" dirty="0" smtClean="0">
                <a:solidFill>
                  <a:prstClr val="white"/>
                </a:solidFill>
              </a:rPr>
              <a:t>감사합니다</a:t>
            </a:r>
            <a:r>
              <a:rPr lang="en-US" altLang="ko-KR" sz="3200" b="1" dirty="0" smtClean="0">
                <a:solidFill>
                  <a:prstClr val="white"/>
                </a:solidFill>
              </a:rPr>
              <a:t>.</a:t>
            </a:r>
            <a:endParaRPr lang="en-US" altLang="ko-KR" sz="3200" b="1" dirty="0">
              <a:solidFill>
                <a:prstClr val="white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9258300" y="5964387"/>
            <a:ext cx="2325108" cy="313321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000" dirty="0" smtClean="0">
                <a:solidFill>
                  <a:schemeClr val="tx1"/>
                </a:solidFill>
              </a:rPr>
              <a:t>PPT </a:t>
            </a:r>
            <a:r>
              <a:rPr lang="ko-KR" altLang="en-US" sz="1000" dirty="0" smtClean="0">
                <a:solidFill>
                  <a:schemeClr val="tx1"/>
                </a:solidFill>
              </a:rPr>
              <a:t>링크 </a:t>
            </a:r>
            <a:r>
              <a:rPr lang="en-US" altLang="ko-KR" sz="1000" dirty="0">
                <a:solidFill>
                  <a:schemeClr val="tx1"/>
                </a:solidFill>
              </a:rPr>
              <a:t>: http://pptbizcam.co.kr/ 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7006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54000" y="342900"/>
            <a:ext cx="11811000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rgbClr val="FF0000"/>
                </a:solidFill>
              </a:rPr>
              <a:t>최근 저의 자료를 카페 등에 무단으로 </a:t>
            </a:r>
            <a:r>
              <a:rPr lang="ko-KR" altLang="en-US" sz="2400" b="1" dirty="0" err="1">
                <a:solidFill>
                  <a:srgbClr val="FF0000"/>
                </a:solidFill>
              </a:rPr>
              <a:t>재배포</a:t>
            </a:r>
            <a:r>
              <a:rPr lang="ko-KR" altLang="en-US" sz="2400" b="1" dirty="0">
                <a:solidFill>
                  <a:srgbClr val="FF0000"/>
                </a:solidFill>
              </a:rPr>
              <a:t> 하는 일이 자주 발생하고 있습니다</a:t>
            </a:r>
            <a:r>
              <a:rPr lang="en-US" altLang="ko-KR" sz="2400" b="1" dirty="0">
                <a:solidFill>
                  <a:srgbClr val="FF0000"/>
                </a:solidFill>
              </a:rPr>
              <a:t>.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이에 대해 굉장히 심각한 문제로 받아 들이고 있으며</a:t>
            </a:r>
            <a:r>
              <a:rPr lang="en-US" altLang="ko-KR" dirty="0">
                <a:solidFill>
                  <a:prstClr val="black"/>
                </a:solidFill>
              </a:rPr>
              <a:t>,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해당 문제가 반복될 경우</a:t>
            </a:r>
            <a:r>
              <a:rPr lang="en-US" altLang="ko-KR" dirty="0">
                <a:solidFill>
                  <a:prstClr val="black"/>
                </a:solidFill>
              </a:rPr>
              <a:t>, </a:t>
            </a:r>
            <a:r>
              <a:rPr lang="ko-KR" altLang="en-US" dirty="0" err="1">
                <a:solidFill>
                  <a:prstClr val="black"/>
                </a:solidFill>
              </a:rPr>
              <a:t>재배포한</a:t>
            </a:r>
            <a:r>
              <a:rPr lang="ko-KR" altLang="en-US" dirty="0">
                <a:solidFill>
                  <a:prstClr val="black"/>
                </a:solidFill>
              </a:rPr>
              <a:t> 자에 대해서는 그에 대한 책임을 반드시 물을 것입니다</a:t>
            </a:r>
            <a:r>
              <a:rPr lang="en-US" altLang="ko-KR" dirty="0">
                <a:solidFill>
                  <a:prstClr val="black"/>
                </a:solidFill>
              </a:rPr>
              <a:t>.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저작권을 존중하지 않는 극히 소수의 사용자로 인해 다수가 피해를 보지 않도록 주의해 주시면 감사하겠으며</a:t>
            </a:r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제 자료가 업로드 된 곳이 있다면 저에게 알려주시면 감사하겠습니다</a:t>
            </a:r>
            <a:r>
              <a:rPr lang="en-US" altLang="ko-KR" dirty="0">
                <a:solidFill>
                  <a:prstClr val="black"/>
                </a:solidFill>
              </a:rPr>
              <a:t>.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제 자료를 소개하고자 할 경우에는</a:t>
            </a:r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en-US" altLang="ko-KR" dirty="0" err="1">
                <a:solidFill>
                  <a:prstClr val="black"/>
                </a:solidFill>
              </a:rPr>
              <a:t>pptbizcam</a:t>
            </a:r>
            <a:r>
              <a:rPr lang="en-US" altLang="ko-KR" dirty="0">
                <a:solidFill>
                  <a:prstClr val="black"/>
                </a:solidFill>
              </a:rPr>
              <a:t> </a:t>
            </a:r>
            <a:r>
              <a:rPr lang="ko-KR" altLang="en-US" dirty="0">
                <a:solidFill>
                  <a:prstClr val="black"/>
                </a:solidFill>
              </a:rPr>
              <a:t>사이트로의 링크 처리로만 가능하며 </a:t>
            </a:r>
            <a:endParaRPr lang="en-US" altLang="ko-KR" dirty="0">
              <a:solidFill>
                <a:prstClr val="black"/>
              </a:solidFill>
            </a:endParaRP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dirty="0">
                <a:solidFill>
                  <a:prstClr val="black"/>
                </a:solidFill>
              </a:rPr>
              <a:t>파일 자체를 업로드 하는 것은 불가한 점 유의해 주시면 감사하겠습니다</a:t>
            </a:r>
            <a:r>
              <a:rPr lang="en-US" altLang="ko-KR" dirty="0">
                <a:solidFill>
                  <a:prstClr val="black"/>
                </a:solidFill>
              </a:rPr>
              <a:t>.</a:t>
            </a:r>
          </a:p>
          <a:p>
            <a:endParaRPr lang="en-US" altLang="ko-KR" dirty="0">
              <a:solidFill>
                <a:prstClr val="black"/>
              </a:solidFill>
            </a:endParaRPr>
          </a:p>
          <a:p>
            <a:r>
              <a:rPr lang="ko-KR" altLang="en-US" sz="2400" b="1" dirty="0">
                <a:solidFill>
                  <a:srgbClr val="FF0000"/>
                </a:solidFill>
              </a:rPr>
              <a:t>홍보</a:t>
            </a:r>
            <a:r>
              <a:rPr lang="en-US" altLang="ko-KR" sz="2400" b="1" dirty="0">
                <a:solidFill>
                  <a:srgbClr val="FF0000"/>
                </a:solidFill>
              </a:rPr>
              <a:t>, </a:t>
            </a:r>
            <a:r>
              <a:rPr lang="ko-KR" altLang="en-US" sz="2400" b="1" dirty="0">
                <a:solidFill>
                  <a:srgbClr val="FF0000"/>
                </a:solidFill>
              </a:rPr>
              <a:t>경제적 이익을 취하는 행위 또한 불가합니다</a:t>
            </a:r>
            <a:r>
              <a:rPr lang="en-US" altLang="ko-KR" sz="2400" b="1" dirty="0">
                <a:solidFill>
                  <a:srgbClr val="FF0000"/>
                </a:solidFill>
              </a:rPr>
              <a:t>.</a:t>
            </a:r>
          </a:p>
          <a:p>
            <a:endParaRPr lang="en-US" altLang="ko-KR" sz="2400" b="1" dirty="0">
              <a:solidFill>
                <a:srgbClr val="FF0000"/>
              </a:solidFill>
            </a:endParaRPr>
          </a:p>
          <a:p>
            <a:r>
              <a:rPr lang="en-US" altLang="ko-KR" sz="2000" b="1" dirty="0">
                <a:solidFill>
                  <a:srgbClr val="4472C4">
                    <a:lumMod val="75000"/>
                  </a:srgbClr>
                </a:solidFill>
              </a:rPr>
              <a:t>※</a:t>
            </a:r>
            <a:r>
              <a:rPr lang="ko-KR" altLang="en-US" sz="2000" b="1" dirty="0">
                <a:solidFill>
                  <a:srgbClr val="4472C4">
                    <a:lumMod val="75000"/>
                  </a:srgbClr>
                </a:solidFill>
              </a:rPr>
              <a:t>기타 활용 가능 범위는 공유 사이트 </a:t>
            </a:r>
            <a:r>
              <a:rPr lang="en-US" altLang="ko-KR" sz="2000" b="1" dirty="0">
                <a:solidFill>
                  <a:srgbClr val="4472C4">
                    <a:lumMod val="75000"/>
                  </a:srgbClr>
                </a:solidFill>
              </a:rPr>
              <a:t>-&gt; </a:t>
            </a:r>
            <a:r>
              <a:rPr lang="ko-KR" altLang="en-US" sz="2000" b="1" dirty="0" err="1">
                <a:solidFill>
                  <a:srgbClr val="4472C4">
                    <a:lumMod val="75000"/>
                  </a:srgbClr>
                </a:solidFill>
              </a:rPr>
              <a:t>수다방</a:t>
            </a:r>
            <a:r>
              <a:rPr lang="ko-KR" altLang="en-US" sz="2000" b="1" dirty="0">
                <a:solidFill>
                  <a:srgbClr val="4472C4">
                    <a:lumMod val="75000"/>
                  </a:srgbClr>
                </a:solidFill>
              </a:rPr>
              <a:t> 게시판 공지사항 참고</a:t>
            </a:r>
            <a:endParaRPr lang="en-US" altLang="ko-KR" sz="2000" b="1" dirty="0">
              <a:solidFill>
                <a:srgbClr val="4472C4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916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221767" y="187962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559708" y="471349"/>
            <a:ext cx="10762227" cy="6093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sz="1400" b="1" dirty="0" smtClean="0">
                <a:solidFill>
                  <a:prstClr val="white"/>
                </a:solidFill>
              </a:rPr>
              <a:t>문제 제시 배경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807100" y="1465055"/>
            <a:ext cx="3266136" cy="3198385"/>
          </a:xfrm>
          <a:prstGeom prst="ellipse">
            <a:avLst/>
          </a:prstGeom>
          <a:solidFill>
            <a:srgbClr val="FF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도시 팽창으로 인한 </a:t>
            </a:r>
            <a:endParaRPr lang="en-US" altLang="ko-KR" b="1" dirty="0" smtClean="0">
              <a:ln w="3175">
                <a:noFill/>
              </a:ln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교통혼잡 증가</a:t>
            </a:r>
            <a:endParaRPr lang="en-US" altLang="ko-KR" b="1" dirty="0">
              <a:ln w="3175">
                <a:noFill/>
              </a:ln>
              <a:solidFill>
                <a:prstClr val="white"/>
              </a:solidFill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4314687" y="1465055"/>
            <a:ext cx="3130361" cy="3198385"/>
          </a:xfrm>
          <a:prstGeom prst="ellipse">
            <a:avLst/>
          </a:prstGeom>
          <a:solidFill>
            <a:srgbClr val="FF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현재 해결 대안으로 사용되고 있는</a:t>
            </a:r>
            <a:endParaRPr lang="en-US" altLang="ko-KR" b="1" dirty="0" smtClean="0">
              <a:ln w="3175">
                <a:noFill/>
              </a:ln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‘</a:t>
            </a: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통합거리비례제</a:t>
            </a: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’</a:t>
            </a:r>
            <a:endParaRPr lang="en-US" altLang="ko-KR" b="1" dirty="0">
              <a:ln w="3175">
                <a:noFill/>
              </a:ln>
              <a:solidFill>
                <a:prstClr val="white"/>
              </a:solidFill>
            </a:endParaRPr>
          </a:p>
        </p:txBody>
      </p:sp>
      <p:sp>
        <p:nvSpPr>
          <p:cNvPr id="28" name="타원 27"/>
          <p:cNvSpPr/>
          <p:nvPr/>
        </p:nvSpPr>
        <p:spPr>
          <a:xfrm>
            <a:off x="7894317" y="1465055"/>
            <a:ext cx="3361116" cy="3243994"/>
          </a:xfrm>
          <a:prstGeom prst="ellipse">
            <a:avLst/>
          </a:prstGeom>
          <a:solidFill>
            <a:srgbClr val="FF99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고객의 요구와 수요에 대응하는 플랫폼 서비스인 </a:t>
            </a:r>
            <a:endParaRPr lang="en-US" altLang="ko-KR" b="1" dirty="0" smtClean="0">
              <a:ln w="3175">
                <a:noFill/>
              </a:ln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‘</a:t>
            </a:r>
            <a:r>
              <a:rPr lang="ko-KR" altLang="en-US" b="1" dirty="0" err="1" smtClean="0">
                <a:ln w="3175">
                  <a:noFill/>
                </a:ln>
                <a:solidFill>
                  <a:prstClr val="white"/>
                </a:solidFill>
              </a:rPr>
              <a:t>온디맨드</a:t>
            </a: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 서비스</a:t>
            </a: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’</a:t>
            </a:r>
            <a:endParaRPr lang="en-US" altLang="ko-KR" b="1" dirty="0">
              <a:ln w="3175">
                <a:noFill/>
              </a:ln>
              <a:solidFill>
                <a:prstClr val="white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095894" y="5021376"/>
            <a:ext cx="10159539" cy="10390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 smtClean="0"/>
              <a:t>어떻게 </a:t>
            </a:r>
            <a:r>
              <a:rPr lang="ko-KR" altLang="en-US" sz="1600" dirty="0"/>
              <a:t>하면 교통혼잡을 줄일 수 있을까</a:t>
            </a:r>
            <a:r>
              <a:rPr lang="en-US" altLang="ko-KR" sz="1600" dirty="0" smtClean="0"/>
              <a:t>?</a:t>
            </a:r>
          </a:p>
          <a:p>
            <a:pPr algn="ctr"/>
            <a:endParaRPr lang="ko-KR" altLang="en-US" sz="1600" dirty="0"/>
          </a:p>
          <a:p>
            <a:pPr algn="ctr"/>
            <a:r>
              <a:rPr lang="ko-KR" altLang="en-US" sz="1600" dirty="0" smtClean="0"/>
              <a:t>어느 </a:t>
            </a:r>
            <a:r>
              <a:rPr lang="ko-KR" altLang="en-US" sz="1600" dirty="0"/>
              <a:t>지역에 </a:t>
            </a:r>
            <a:r>
              <a:rPr lang="en-US" altLang="ko-KR" sz="1600" dirty="0"/>
              <a:t>'</a:t>
            </a:r>
            <a:r>
              <a:rPr lang="ko-KR" altLang="en-US" sz="1600" dirty="0" err="1"/>
              <a:t>온디맨드</a:t>
            </a:r>
            <a:r>
              <a:rPr lang="ko-KR" altLang="en-US" sz="1600" dirty="0"/>
              <a:t> 서비스</a:t>
            </a:r>
            <a:r>
              <a:rPr lang="en-US" altLang="ko-KR" sz="1600" dirty="0"/>
              <a:t>'</a:t>
            </a:r>
            <a:r>
              <a:rPr lang="ko-KR" altLang="en-US" sz="1600" dirty="0"/>
              <a:t>를 </a:t>
            </a:r>
            <a:r>
              <a:rPr lang="ko-KR" altLang="en-US" sz="1600" dirty="0" smtClean="0"/>
              <a:t>실시하여야 할까</a:t>
            </a:r>
            <a:r>
              <a:rPr lang="en-US" altLang="ko-KR" sz="1600" dirty="0" smtClean="0"/>
              <a:t>?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711070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38639" y="154710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631758" y="2666804"/>
            <a:ext cx="10762227" cy="91598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sz="1400" b="1" dirty="0" smtClean="0">
                <a:solidFill>
                  <a:prstClr val="white"/>
                </a:solidFill>
              </a:rPr>
              <a:t>주어진 서울시 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Smart Card Data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를 활용하여 서울시 내 대중교통 </a:t>
            </a:r>
            <a:r>
              <a:rPr lang="ko-KR" altLang="en-US" sz="1400" b="1" dirty="0" err="1" smtClean="0">
                <a:solidFill>
                  <a:prstClr val="white"/>
                </a:solidFill>
              </a:rPr>
              <a:t>취약지점을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 확인하고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, </a:t>
            </a:r>
            <a:r>
              <a:rPr lang="ko-KR" altLang="en-US" sz="1400" b="1" dirty="0" err="1" smtClean="0">
                <a:solidFill>
                  <a:prstClr val="white"/>
                </a:solidFill>
              </a:rPr>
              <a:t>온디맨드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 서비스 최적 입지에 대해 분석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88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255017" y="187961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606819" y="753982"/>
            <a:ext cx="10762227" cy="966752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/>
              <a:t>‘</a:t>
            </a:r>
            <a:r>
              <a:rPr lang="en-US" altLang="ko-KR" sz="2000" b="1" dirty="0" err="1"/>
              <a:t>MaaS</a:t>
            </a:r>
            <a:r>
              <a:rPr lang="en-US" altLang="ko-KR" sz="2000" b="1" dirty="0"/>
              <a:t>(Mobility as a Service)’ </a:t>
            </a:r>
            <a:r>
              <a:rPr lang="en-US" altLang="ko-KR" sz="2000" b="1" dirty="0" smtClean="0"/>
              <a:t>?</a:t>
            </a:r>
          </a:p>
          <a:p>
            <a:pPr algn="ctr"/>
            <a:r>
              <a:rPr lang="en-US" altLang="ko-KR" sz="1400" dirty="0" smtClean="0"/>
              <a:t> </a:t>
            </a:r>
          </a:p>
          <a:p>
            <a:pPr algn="ctr"/>
            <a:r>
              <a:rPr lang="ko-KR" altLang="en-US" sz="1400" dirty="0" smtClean="0"/>
              <a:t>하나의 </a:t>
            </a:r>
            <a:r>
              <a:rPr lang="ko-KR" altLang="en-US" sz="1400" dirty="0"/>
              <a:t>플랫폼에 예약 및 결제 등 다수의 </a:t>
            </a:r>
            <a:r>
              <a:rPr lang="ko-KR" altLang="en-US" sz="1400" dirty="0" smtClean="0"/>
              <a:t>서비스를 통합하여 </a:t>
            </a:r>
            <a:r>
              <a:rPr lang="ko-KR" altLang="en-US" sz="1400" dirty="0"/>
              <a:t>제공하는 것을 말함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2272" y="1968716"/>
            <a:ext cx="4043757" cy="4030119"/>
          </a:xfrm>
          <a:prstGeom prst="rect">
            <a:avLst/>
          </a:prstGeom>
        </p:spPr>
      </p:pic>
      <p:sp>
        <p:nvSpPr>
          <p:cNvPr id="8" name="타원 7"/>
          <p:cNvSpPr/>
          <p:nvPr/>
        </p:nvSpPr>
        <p:spPr>
          <a:xfrm>
            <a:off x="6565962" y="2422173"/>
            <a:ext cx="3266136" cy="319838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EX) </a:t>
            </a:r>
            <a:r>
              <a:rPr lang="ko-KR" altLang="en-US" b="1" dirty="0" err="1" smtClean="0">
                <a:ln w="3175">
                  <a:noFill/>
                </a:ln>
                <a:solidFill>
                  <a:prstClr val="white"/>
                </a:solidFill>
              </a:rPr>
              <a:t>우버</a:t>
            </a: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, </a:t>
            </a: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카카오</a:t>
            </a: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T, </a:t>
            </a:r>
            <a:r>
              <a:rPr lang="ko-KR" altLang="en-US" b="1" dirty="0" err="1" smtClean="0">
                <a:ln w="3175">
                  <a:noFill/>
                </a:ln>
                <a:solidFill>
                  <a:prstClr val="white"/>
                </a:solidFill>
              </a:rPr>
              <a:t>따릉이</a:t>
            </a: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, </a:t>
            </a: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공유 </a:t>
            </a:r>
            <a:r>
              <a:rPr lang="ko-KR" altLang="en-US" b="1" dirty="0" err="1" smtClean="0">
                <a:ln w="3175">
                  <a:noFill/>
                </a:ln>
                <a:solidFill>
                  <a:prstClr val="white"/>
                </a:solidFill>
              </a:rPr>
              <a:t>킥보드</a:t>
            </a:r>
            <a:r>
              <a:rPr lang="en-US" altLang="ko-KR" b="1" dirty="0">
                <a:ln w="3175">
                  <a:noFill/>
                </a:ln>
                <a:solidFill>
                  <a:prstClr val="white"/>
                </a:solidFill>
              </a:rPr>
              <a:t> </a:t>
            </a: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등</a:t>
            </a: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..</a:t>
            </a:r>
            <a:endParaRPr lang="en-US" altLang="ko-KR" b="1" dirty="0">
              <a:ln w="3175">
                <a:noFill/>
              </a:ln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47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238391" y="128674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568021" y="562789"/>
            <a:ext cx="10762227" cy="6093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400" b="1" dirty="0" smtClean="0">
                <a:solidFill>
                  <a:prstClr val="white"/>
                </a:solidFill>
              </a:rPr>
              <a:t>First. </a:t>
            </a:r>
            <a:r>
              <a:rPr lang="ko-KR" altLang="en-US" sz="1400" b="1" dirty="0">
                <a:solidFill>
                  <a:prstClr val="white"/>
                </a:solidFill>
              </a:rPr>
              <a:t>수요와 공급에 따른 교통수단별 </a:t>
            </a:r>
            <a:r>
              <a:rPr lang="en-US" altLang="ko-KR" sz="1400" b="1" dirty="0">
                <a:solidFill>
                  <a:prstClr val="white"/>
                </a:solidFill>
              </a:rPr>
              <a:t>Circuity(</a:t>
            </a:r>
            <a:r>
              <a:rPr lang="ko-KR" altLang="en-US" sz="1400" b="1" dirty="0" err="1">
                <a:solidFill>
                  <a:prstClr val="white"/>
                </a:solidFill>
              </a:rPr>
              <a:t>우회계수</a:t>
            </a:r>
            <a:r>
              <a:rPr lang="en-US" altLang="ko-KR" sz="1400" b="1" dirty="0">
                <a:solidFill>
                  <a:prstClr val="white"/>
                </a:solidFill>
              </a:rPr>
              <a:t>)</a:t>
            </a:r>
            <a:r>
              <a:rPr lang="ko-KR" altLang="en-US" sz="1400" b="1" dirty="0">
                <a:solidFill>
                  <a:prstClr val="white"/>
                </a:solidFill>
              </a:rPr>
              <a:t>를 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확인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745367" y="1601881"/>
            <a:ext cx="10407534" cy="76477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altLang="ko-KR" b="1" dirty="0" smtClean="0">
                <a:ln/>
                <a:solidFill>
                  <a:schemeClr val="accent3"/>
                </a:solidFill>
              </a:rPr>
              <a:t>-&gt; </a:t>
            </a:r>
            <a:r>
              <a:rPr lang="ko-KR" altLang="en-US" b="1" dirty="0" err="1" smtClean="0">
                <a:ln/>
                <a:solidFill>
                  <a:schemeClr val="accent3"/>
                </a:solidFill>
              </a:rPr>
              <a:t>취약지점을</a:t>
            </a:r>
            <a:r>
              <a:rPr lang="ko-KR" altLang="en-US" b="1" dirty="0" smtClean="0">
                <a:ln/>
                <a:solidFill>
                  <a:schemeClr val="accent3"/>
                </a:solidFill>
              </a:rPr>
              <a:t> </a:t>
            </a:r>
            <a:r>
              <a:rPr lang="ko-KR" altLang="en-US" b="1" dirty="0">
                <a:ln/>
                <a:solidFill>
                  <a:schemeClr val="accent3"/>
                </a:solidFill>
              </a:rPr>
              <a:t>파악해 수요가 필요한 지점에 서비스를 하는 것이 중요하다</a:t>
            </a:r>
            <a:r>
              <a:rPr lang="en-US" altLang="ko-KR" b="1" dirty="0">
                <a:ln/>
                <a:solidFill>
                  <a:schemeClr val="accent3"/>
                </a:solidFill>
              </a:rPr>
              <a:t>. </a:t>
            </a:r>
          </a:p>
        </p:txBody>
      </p:sp>
      <p:sp>
        <p:nvSpPr>
          <p:cNvPr id="8" name="타원 7"/>
          <p:cNvSpPr/>
          <p:nvPr/>
        </p:nvSpPr>
        <p:spPr>
          <a:xfrm>
            <a:off x="1420384" y="2671554"/>
            <a:ext cx="3266136" cy="3198385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b="1" dirty="0" err="1" smtClean="0">
                <a:ln w="3175">
                  <a:noFill/>
                </a:ln>
                <a:solidFill>
                  <a:prstClr val="white"/>
                </a:solidFill>
              </a:rPr>
              <a:t>우회계수</a:t>
            </a:r>
            <a:endParaRPr lang="en-US" altLang="ko-KR" b="1" dirty="0">
              <a:ln w="3175">
                <a:noFill/>
              </a:ln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(Circuity Factor</a:t>
            </a:r>
            <a:r>
              <a:rPr lang="ko-KR" altLang="en-US" b="1" dirty="0" smtClean="0">
                <a:ln w="3175">
                  <a:noFill/>
                </a:ln>
                <a:solidFill>
                  <a:prstClr val="white"/>
                </a:solidFill>
              </a:rPr>
              <a:t>란</a:t>
            </a:r>
            <a:r>
              <a:rPr lang="en-US" altLang="ko-KR" b="1" dirty="0" smtClean="0">
                <a:ln w="3175">
                  <a:noFill/>
                </a:ln>
                <a:solidFill>
                  <a:prstClr val="white"/>
                </a:solidFill>
              </a:rPr>
              <a:t>?)</a:t>
            </a:r>
            <a:endParaRPr lang="en-US" altLang="ko-KR" b="1" dirty="0">
              <a:ln w="3175">
                <a:noFill/>
              </a:ln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809" y="3578845"/>
            <a:ext cx="4438650" cy="104775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1751" y="5297277"/>
            <a:ext cx="5391150" cy="266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539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113701" y="254462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3189" y="647908"/>
            <a:ext cx="8267716" cy="548915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타원 8"/>
          <p:cNvSpPr/>
          <p:nvPr/>
        </p:nvSpPr>
        <p:spPr>
          <a:xfrm>
            <a:off x="369369" y="4571007"/>
            <a:ext cx="3018613" cy="1762783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300" b="1" dirty="0" smtClean="0">
                <a:ln w="3175">
                  <a:noFill/>
                </a:ln>
                <a:solidFill>
                  <a:prstClr val="white"/>
                </a:solidFill>
              </a:rPr>
              <a:t>네트워크 거리 </a:t>
            </a:r>
            <a:r>
              <a:rPr lang="en-US" altLang="ko-KR" sz="1300" b="1" dirty="0" smtClean="0">
                <a:ln w="3175">
                  <a:noFill/>
                </a:ln>
                <a:solidFill>
                  <a:prstClr val="white"/>
                </a:solidFill>
              </a:rPr>
              <a:t>: </a:t>
            </a:r>
            <a:r>
              <a:rPr lang="ko-KR" altLang="en-US" sz="1300" b="1" dirty="0" smtClean="0">
                <a:ln w="3175">
                  <a:noFill/>
                </a:ln>
                <a:solidFill>
                  <a:prstClr val="white"/>
                </a:solidFill>
              </a:rPr>
              <a:t>약 </a:t>
            </a:r>
            <a:r>
              <a:rPr lang="en-US" altLang="ko-KR" sz="1300" b="1" dirty="0">
                <a:ln w="3175">
                  <a:noFill/>
                </a:ln>
                <a:solidFill>
                  <a:prstClr val="white"/>
                </a:solidFill>
              </a:rPr>
              <a:t>2</a:t>
            </a:r>
            <a:r>
              <a:rPr lang="en-US" altLang="ko-KR" sz="1300" b="1" dirty="0" smtClean="0">
                <a:ln w="3175">
                  <a:noFill/>
                </a:ln>
                <a:solidFill>
                  <a:prstClr val="white"/>
                </a:solidFill>
              </a:rPr>
              <a:t>km</a:t>
            </a:r>
          </a:p>
          <a:p>
            <a:pPr algn="ctr">
              <a:lnSpc>
                <a:spcPct val="150000"/>
              </a:lnSpc>
            </a:pPr>
            <a:r>
              <a:rPr lang="ko-KR" altLang="en-US" sz="1300" b="1" dirty="0" smtClean="0">
                <a:ln w="3175">
                  <a:noFill/>
                </a:ln>
                <a:solidFill>
                  <a:prstClr val="white"/>
                </a:solidFill>
              </a:rPr>
              <a:t>직선거리 </a:t>
            </a:r>
            <a:r>
              <a:rPr lang="en-US" altLang="ko-KR" sz="1300" b="1" dirty="0" smtClean="0">
                <a:ln w="3175">
                  <a:noFill/>
                </a:ln>
                <a:solidFill>
                  <a:prstClr val="white"/>
                </a:solidFill>
              </a:rPr>
              <a:t>: </a:t>
            </a:r>
            <a:r>
              <a:rPr lang="ko-KR" altLang="en-US" sz="1300" b="1" dirty="0" smtClean="0">
                <a:ln w="3175">
                  <a:noFill/>
                </a:ln>
                <a:solidFill>
                  <a:prstClr val="white"/>
                </a:solidFill>
              </a:rPr>
              <a:t>약 </a:t>
            </a:r>
            <a:r>
              <a:rPr lang="en-US" altLang="ko-KR" sz="1300" b="1" dirty="0" smtClean="0">
                <a:ln w="3175">
                  <a:noFill/>
                </a:ln>
                <a:solidFill>
                  <a:prstClr val="white"/>
                </a:solidFill>
              </a:rPr>
              <a:t>1.5km</a:t>
            </a:r>
          </a:p>
          <a:p>
            <a:pPr algn="ctr">
              <a:lnSpc>
                <a:spcPct val="150000"/>
              </a:lnSpc>
            </a:pPr>
            <a:endParaRPr lang="en-US" altLang="ko-KR" sz="1300" b="1" dirty="0">
              <a:ln w="3175">
                <a:noFill/>
              </a:ln>
              <a:solidFill>
                <a:prstClr val="white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ko-KR" sz="1300" b="1" dirty="0" smtClean="0">
                <a:ln w="3175">
                  <a:noFill/>
                </a:ln>
                <a:solidFill>
                  <a:prstClr val="white"/>
                </a:solidFill>
              </a:rPr>
              <a:t>Circuity = 1.33</a:t>
            </a:r>
            <a:endParaRPr lang="en-US" altLang="ko-KR" sz="1300" b="1" dirty="0">
              <a:ln w="3175">
                <a:noFill/>
              </a:ln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9694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388019" y="274781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FDE48CFE-7146-4030-9458-A66324355152}"/>
              </a:ext>
            </a:extLst>
          </p:cNvPr>
          <p:cNvSpPr/>
          <p:nvPr/>
        </p:nvSpPr>
        <p:spPr>
          <a:xfrm>
            <a:off x="897765" y="620978"/>
            <a:ext cx="10762227" cy="609306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0">
                <a:srgbClr val="FEC8A4"/>
              </a:gs>
              <a:gs pos="100000">
                <a:srgbClr val="EA7C59"/>
              </a:gs>
            </a:gsLst>
            <a:lin ang="0" scaled="1"/>
            <a:tileRect/>
          </a:gradFill>
          <a:ln>
            <a:noFill/>
          </a:ln>
          <a:effectLst>
            <a:outerShdw blurRad="139700" dist="381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sz="1400" b="1" dirty="0" smtClean="0">
                <a:solidFill>
                  <a:prstClr val="white"/>
                </a:solidFill>
              </a:rPr>
              <a:t>Second. </a:t>
            </a:r>
            <a:r>
              <a:rPr lang="en-US" altLang="ko-KR" sz="1400" b="1" dirty="0" err="1" smtClean="0">
                <a:solidFill>
                  <a:prstClr val="white"/>
                </a:solidFill>
              </a:rPr>
              <a:t>MaaS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 서비스 중 공유 </a:t>
            </a:r>
            <a:r>
              <a:rPr lang="ko-KR" altLang="en-US" sz="1400" b="1" dirty="0" err="1" smtClean="0">
                <a:solidFill>
                  <a:prstClr val="white"/>
                </a:solidFill>
              </a:rPr>
              <a:t>킥보드</a:t>
            </a:r>
            <a:r>
              <a:rPr lang="en-US" altLang="ko-KR" sz="1400" b="1" dirty="0" smtClean="0">
                <a:solidFill>
                  <a:prstClr val="white"/>
                </a:solidFill>
              </a:rPr>
              <a:t>, </a:t>
            </a:r>
            <a:r>
              <a:rPr lang="ko-KR" altLang="en-US" sz="1400" b="1" dirty="0" smtClean="0">
                <a:solidFill>
                  <a:prstClr val="white"/>
                </a:solidFill>
              </a:rPr>
              <a:t>공유 자전거 등의 단거리 교통수단을 선택</a:t>
            </a:r>
            <a:endParaRPr lang="en-US" altLang="ko-KR" sz="1400" b="1" dirty="0">
              <a:solidFill>
                <a:prstClr val="white"/>
              </a:solidFill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1332804" y="1633883"/>
            <a:ext cx="9526385" cy="101415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전세계적으로 </a:t>
            </a:r>
            <a:r>
              <a:rPr lang="en-US" altLang="ko-KR" sz="1400" dirty="0" smtClean="0">
                <a:solidFill>
                  <a:schemeClr val="tx1"/>
                </a:solidFill>
              </a:rPr>
              <a:t>2015</a:t>
            </a:r>
            <a:r>
              <a:rPr lang="ko-KR" altLang="en-US" sz="1400" dirty="0" smtClean="0">
                <a:solidFill>
                  <a:schemeClr val="tx1"/>
                </a:solidFill>
              </a:rPr>
              <a:t>년 </a:t>
            </a:r>
            <a:r>
              <a:rPr lang="en-US" altLang="ko-KR" sz="1400" dirty="0" smtClean="0">
                <a:solidFill>
                  <a:schemeClr val="tx1"/>
                </a:solidFill>
              </a:rPr>
              <a:t>4000</a:t>
            </a:r>
            <a:r>
              <a:rPr lang="ko-KR" altLang="en-US" sz="1400" dirty="0" smtClean="0">
                <a:solidFill>
                  <a:schemeClr val="tx1"/>
                </a:solidFill>
              </a:rPr>
              <a:t>억원 규모에 불과했던 글로벌 퍼스널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모빌리티</a:t>
            </a:r>
            <a:r>
              <a:rPr lang="ko-KR" altLang="en-US" sz="1400" dirty="0" smtClean="0">
                <a:solidFill>
                  <a:schemeClr val="tx1"/>
                </a:solidFill>
              </a:rPr>
              <a:t> 시장규모는 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r>
              <a:rPr lang="en-US" altLang="ko-KR" sz="1400" dirty="0" smtClean="0">
                <a:solidFill>
                  <a:schemeClr val="tx1"/>
                </a:solidFill>
              </a:rPr>
              <a:t>30</a:t>
            </a:r>
            <a:r>
              <a:rPr lang="ko-KR" altLang="en-US" sz="1400" dirty="0" smtClean="0">
                <a:solidFill>
                  <a:schemeClr val="tx1"/>
                </a:solidFill>
              </a:rPr>
              <a:t>년 </a:t>
            </a:r>
            <a:r>
              <a:rPr lang="en-US" altLang="ko-KR" sz="1400" dirty="0" smtClean="0">
                <a:solidFill>
                  <a:schemeClr val="tx1"/>
                </a:solidFill>
              </a:rPr>
              <a:t>26</a:t>
            </a:r>
            <a:r>
              <a:rPr lang="ko-KR" altLang="en-US" sz="1400" dirty="0" smtClean="0">
                <a:solidFill>
                  <a:schemeClr val="tx1"/>
                </a:solidFill>
              </a:rPr>
              <a:t>조원 규모에 이를 것으로 예상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332804" y="2905730"/>
            <a:ext cx="9526385" cy="101415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퍼스널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모빌리티는</a:t>
            </a:r>
            <a:r>
              <a:rPr lang="ko-KR" altLang="en-US" sz="1400" dirty="0" smtClean="0">
                <a:solidFill>
                  <a:schemeClr val="tx1"/>
                </a:solidFill>
              </a:rPr>
              <a:t> 라스트 마일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모빌리티</a:t>
            </a:r>
            <a:r>
              <a:rPr lang="en-US" altLang="ko-KR" sz="1400" dirty="0" smtClean="0">
                <a:solidFill>
                  <a:schemeClr val="tx1"/>
                </a:solidFill>
              </a:rPr>
              <a:t>(Last Mile Mobility) </a:t>
            </a:r>
            <a:r>
              <a:rPr lang="ko-KR" altLang="en-US" sz="1400" dirty="0" smtClean="0">
                <a:solidFill>
                  <a:schemeClr val="tx1"/>
                </a:solidFill>
              </a:rPr>
              <a:t>라고도 불리는데 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여기서 라스트 마일이란 목적지까지 걸어가기에는 멀고</a:t>
            </a:r>
            <a:r>
              <a:rPr lang="en-US" altLang="ko-KR" sz="1400" dirty="0" smtClean="0">
                <a:solidFill>
                  <a:schemeClr val="tx1"/>
                </a:solidFill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</a:rPr>
              <a:t>대중교통을 이용하기에는 가까운 구간을 의미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332804" y="4381240"/>
            <a:ext cx="9526385" cy="101415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solidFill>
                  <a:schemeClr val="tx1"/>
                </a:solidFill>
              </a:rPr>
              <a:t>즉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, 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목적지로 가는 마지막 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1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마일을 의미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ko-KR" altLang="en-US" sz="1600" b="1" dirty="0" smtClean="0">
                <a:solidFill>
                  <a:schemeClr val="tx1"/>
                </a:solidFill>
              </a:rPr>
              <a:t>이 마지막 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1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마일을 실제로 퍼스널 </a:t>
            </a:r>
            <a:r>
              <a:rPr lang="ko-KR" altLang="en-US" sz="1600" b="1" dirty="0" err="1" smtClean="0">
                <a:solidFill>
                  <a:schemeClr val="tx1"/>
                </a:solidFill>
              </a:rPr>
              <a:t>모빌리티를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 사용하면 남은 거리를 빠르고 편리하게 이동 가능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7173883" y="6131502"/>
            <a:ext cx="4594163" cy="26098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4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출처 </a:t>
            </a:r>
            <a:r>
              <a:rPr lang="en-US" altLang="ko-KR" sz="1000" dirty="0" smtClean="0">
                <a:solidFill>
                  <a:schemeClr val="tx1"/>
                </a:solidFill>
              </a:rPr>
              <a:t>: </a:t>
            </a:r>
            <a:r>
              <a:rPr lang="ko-KR" altLang="en-US" sz="1000" dirty="0" smtClean="0">
                <a:solidFill>
                  <a:schemeClr val="tx1"/>
                </a:solidFill>
              </a:rPr>
              <a:t>공유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전동킥보드</a:t>
            </a:r>
            <a:r>
              <a:rPr lang="ko-KR" altLang="en-US" sz="1000" dirty="0" smtClean="0">
                <a:solidFill>
                  <a:schemeClr val="tx1"/>
                </a:solidFill>
              </a:rPr>
              <a:t> 이용환경만족도 영향 분석 </a:t>
            </a:r>
            <a:r>
              <a:rPr lang="en-US" altLang="ko-KR" sz="1000" dirty="0" smtClean="0">
                <a:solidFill>
                  <a:schemeClr val="tx1"/>
                </a:solidFill>
              </a:rPr>
              <a:t>(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안다은</a:t>
            </a:r>
            <a:r>
              <a:rPr lang="en-US" altLang="ko-KR" sz="1000" dirty="0" smtClean="0">
                <a:solidFill>
                  <a:schemeClr val="tx1"/>
                </a:solidFill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</a:rPr>
              <a:t>이경환</a:t>
            </a:r>
            <a:r>
              <a:rPr lang="en-US" altLang="ko-KR" sz="1000" dirty="0" smtClean="0">
                <a:solidFill>
                  <a:schemeClr val="tx1"/>
                </a:solidFill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</a:rPr>
              <a:t>고은정</a:t>
            </a:r>
            <a:r>
              <a:rPr lang="en-US" altLang="ko-KR" sz="1000" dirty="0" smtClean="0">
                <a:solidFill>
                  <a:schemeClr val="tx1"/>
                </a:solidFill>
              </a:rPr>
              <a:t>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6173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821388A4-35F4-4570-B888-1829609E3443}"/>
              </a:ext>
            </a:extLst>
          </p:cNvPr>
          <p:cNvSpPr/>
          <p:nvPr/>
        </p:nvSpPr>
        <p:spPr>
          <a:xfrm>
            <a:off x="221766" y="254463"/>
            <a:ext cx="11598837" cy="6276050"/>
          </a:xfrm>
          <a:prstGeom prst="roundRect">
            <a:avLst>
              <a:gd name="adj" fmla="val 3642"/>
            </a:avLst>
          </a:prstGeom>
          <a:solidFill>
            <a:srgbClr val="F4F0E5"/>
          </a:solidFill>
          <a:ln w="34925">
            <a:solidFill>
              <a:srgbClr val="FAF8F4"/>
            </a:solidFill>
          </a:ln>
          <a:effectLst>
            <a:outerShdw blurRad="419100" dist="127000" dir="2700000" algn="tl" rotWithShape="0">
              <a:srgbClr val="FDB07A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1166549" y="511664"/>
            <a:ext cx="9526385" cy="101415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공유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전동킥보드</a:t>
            </a:r>
            <a:r>
              <a:rPr lang="ko-KR" altLang="en-US" sz="1400" dirty="0" smtClean="0">
                <a:solidFill>
                  <a:schemeClr val="tx1"/>
                </a:solidFill>
              </a:rPr>
              <a:t> 서비스는 주로 여의도</a:t>
            </a:r>
            <a:r>
              <a:rPr lang="en-US" altLang="ko-KR" sz="1400" dirty="0" smtClean="0">
                <a:solidFill>
                  <a:schemeClr val="tx1"/>
                </a:solidFill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</a:rPr>
              <a:t>강남 등 단거리 통행이 많은 지역에 집중</a:t>
            </a:r>
            <a:r>
              <a:rPr lang="en-US" altLang="ko-KR" sz="1400" dirty="0" smtClean="0">
                <a:solidFill>
                  <a:schemeClr val="tx1"/>
                </a:solidFill>
              </a:rPr>
              <a:t>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1166549" y="1885342"/>
            <a:ext cx="9526385" cy="101415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공유 퍼스널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모빌리티는</a:t>
            </a:r>
            <a:r>
              <a:rPr lang="ko-KR" altLang="en-US" sz="1400" dirty="0" smtClean="0">
                <a:solidFill>
                  <a:schemeClr val="tx1"/>
                </a:solidFill>
              </a:rPr>
              <a:t> </a:t>
            </a:r>
            <a:r>
              <a:rPr lang="en-US" altLang="ko-KR" sz="1400" dirty="0" smtClean="0">
                <a:solidFill>
                  <a:schemeClr val="tx1"/>
                </a:solidFill>
              </a:rPr>
              <a:t>20~40</a:t>
            </a:r>
            <a:r>
              <a:rPr lang="ko-KR" altLang="en-US" sz="1400" dirty="0" smtClean="0">
                <a:solidFill>
                  <a:schemeClr val="tx1"/>
                </a:solidFill>
              </a:rPr>
              <a:t>대 젊은 층의 통행이 </a:t>
            </a:r>
            <a:r>
              <a:rPr lang="en-US" altLang="ko-KR" sz="1400" dirty="0" smtClean="0">
                <a:solidFill>
                  <a:schemeClr val="tx1"/>
                </a:solidFill>
              </a:rPr>
              <a:t>49%</a:t>
            </a:r>
            <a:r>
              <a:rPr lang="ko-KR" altLang="en-US" sz="1400" dirty="0" smtClean="0">
                <a:solidFill>
                  <a:schemeClr val="tx1"/>
                </a:solidFill>
              </a:rPr>
              <a:t>로</a:t>
            </a:r>
            <a:r>
              <a:rPr lang="en-US" altLang="ko-KR" sz="1400" dirty="0" smtClean="0">
                <a:solidFill>
                  <a:schemeClr val="tx1"/>
                </a:solidFill>
              </a:rPr>
              <a:t>, </a:t>
            </a: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연구결과를 고려해봤을 때 공유 퍼스널 </a:t>
            </a:r>
            <a:r>
              <a:rPr lang="ko-KR" altLang="en-US" sz="1400" dirty="0" err="1" smtClean="0">
                <a:solidFill>
                  <a:schemeClr val="tx1"/>
                </a:solidFill>
              </a:rPr>
              <a:t>모빌리티</a:t>
            </a:r>
            <a:r>
              <a:rPr lang="ko-KR" altLang="en-US" sz="1400" dirty="0" smtClean="0">
                <a:solidFill>
                  <a:schemeClr val="tx1"/>
                </a:solidFill>
              </a:rPr>
              <a:t> 서비스를 통해 승용차 통행 일부가 전환된다면 </a:t>
            </a:r>
            <a:endParaRPr lang="en-US" altLang="ko-KR" sz="14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교통체증 감소가 가능할 것</a:t>
            </a:r>
            <a:r>
              <a:rPr lang="en-US" altLang="ko-KR" sz="1400" dirty="0" smtClean="0">
                <a:solidFill>
                  <a:schemeClr val="tx1"/>
                </a:solidFill>
              </a:rPr>
              <a:t>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1158238" y="4453716"/>
            <a:ext cx="9526385" cy="101415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 smtClean="0">
                <a:solidFill>
                  <a:schemeClr val="tx1"/>
                </a:solidFill>
              </a:rPr>
              <a:t>이용자들의 </a:t>
            </a:r>
            <a:r>
              <a:rPr lang="en-US" altLang="ko-KR" sz="1600" b="1" dirty="0" smtClean="0">
                <a:solidFill>
                  <a:schemeClr val="tx1"/>
                </a:solidFill>
              </a:rPr>
              <a:t>O/D(Origin – Destination) 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와 지역 유동인구 특성을 고려해 지역마다 수요를 고려한 </a:t>
            </a:r>
            <a:endParaRPr lang="en-US" altLang="ko-KR" sz="1600" b="1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600" b="1" dirty="0" err="1" smtClean="0">
                <a:solidFill>
                  <a:schemeClr val="tx1"/>
                </a:solidFill>
              </a:rPr>
              <a:t>전동킥보드</a:t>
            </a:r>
            <a:r>
              <a:rPr lang="ko-KR" altLang="en-US" sz="1600" b="1" dirty="0" smtClean="0">
                <a:solidFill>
                  <a:schemeClr val="tx1"/>
                </a:solidFill>
              </a:rPr>
              <a:t> 배치가 필요함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158237" y="3169529"/>
            <a:ext cx="9526385" cy="1014153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 smtClean="0">
                <a:solidFill>
                  <a:schemeClr val="tx1"/>
                </a:solidFill>
              </a:rPr>
              <a:t>공유 자전거</a:t>
            </a:r>
            <a:r>
              <a:rPr lang="en-US" altLang="ko-KR" sz="1400" dirty="0" smtClean="0">
                <a:solidFill>
                  <a:schemeClr val="tx1"/>
                </a:solidFill>
              </a:rPr>
              <a:t>, </a:t>
            </a:r>
            <a:r>
              <a:rPr lang="ko-KR" altLang="en-US" sz="1400" dirty="0" smtClean="0">
                <a:solidFill>
                  <a:schemeClr val="tx1"/>
                </a:solidFill>
              </a:rPr>
              <a:t>전동킥보드를 이용함으로써 출 퇴근 및 이동시간 절약이 가능하고 목적지까지 우회 없이 이동 가능</a:t>
            </a:r>
            <a:r>
              <a:rPr lang="en-US" altLang="ko-KR" sz="1400" dirty="0" smtClean="0">
                <a:solidFill>
                  <a:schemeClr val="tx1"/>
                </a:solidFill>
              </a:rPr>
              <a:t>.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6833062" y="6023437"/>
            <a:ext cx="4594163" cy="260985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4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 smtClean="0">
                <a:solidFill>
                  <a:schemeClr val="tx1"/>
                </a:solidFill>
              </a:rPr>
              <a:t>출처 </a:t>
            </a:r>
            <a:r>
              <a:rPr lang="en-US" altLang="ko-KR" sz="1000" dirty="0" smtClean="0">
                <a:solidFill>
                  <a:schemeClr val="tx1"/>
                </a:solidFill>
              </a:rPr>
              <a:t>: </a:t>
            </a:r>
            <a:r>
              <a:rPr lang="ko-KR" altLang="en-US" sz="1000" dirty="0" smtClean="0">
                <a:solidFill>
                  <a:schemeClr val="tx1"/>
                </a:solidFill>
              </a:rPr>
              <a:t>공유 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전동킥보드</a:t>
            </a:r>
            <a:r>
              <a:rPr lang="ko-KR" altLang="en-US" sz="1000" dirty="0" smtClean="0">
                <a:solidFill>
                  <a:schemeClr val="tx1"/>
                </a:solidFill>
              </a:rPr>
              <a:t> 이용환경만족도 영향 분석 </a:t>
            </a:r>
            <a:r>
              <a:rPr lang="en-US" altLang="ko-KR" sz="1000" dirty="0" smtClean="0">
                <a:solidFill>
                  <a:schemeClr val="tx1"/>
                </a:solidFill>
              </a:rPr>
              <a:t>(</a:t>
            </a:r>
            <a:r>
              <a:rPr lang="ko-KR" altLang="en-US" sz="1000" dirty="0" err="1" smtClean="0">
                <a:solidFill>
                  <a:schemeClr val="tx1"/>
                </a:solidFill>
              </a:rPr>
              <a:t>안다은</a:t>
            </a:r>
            <a:r>
              <a:rPr lang="en-US" altLang="ko-KR" sz="1000" dirty="0" smtClean="0">
                <a:solidFill>
                  <a:schemeClr val="tx1"/>
                </a:solidFill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</a:rPr>
              <a:t>이경환</a:t>
            </a:r>
            <a:r>
              <a:rPr lang="en-US" altLang="ko-KR" sz="1000" dirty="0" smtClean="0">
                <a:solidFill>
                  <a:schemeClr val="tx1"/>
                </a:solidFill>
              </a:rPr>
              <a:t>, </a:t>
            </a:r>
            <a:r>
              <a:rPr lang="ko-KR" altLang="en-US" sz="1000" dirty="0" smtClean="0">
                <a:solidFill>
                  <a:schemeClr val="tx1"/>
                </a:solidFill>
              </a:rPr>
              <a:t>고은정</a:t>
            </a:r>
            <a:r>
              <a:rPr lang="en-US" altLang="ko-KR" sz="1000" dirty="0" smtClean="0">
                <a:solidFill>
                  <a:schemeClr val="tx1"/>
                </a:solidFill>
              </a:rPr>
              <a:t>)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184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38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599</Words>
  <Application>Microsoft Office PowerPoint</Application>
  <PresentationFormat>와이드스크린</PresentationFormat>
  <Paragraphs>92</Paragraphs>
  <Slides>23</Slides>
  <Notes>0</Notes>
  <HiddenSlides>1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6" baseType="lpstr">
      <vt:lpstr>맑은 고딕</vt:lpstr>
      <vt:lpstr>Arial</vt:lpstr>
      <vt:lpstr>38_Office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user</cp:lastModifiedBy>
  <cp:revision>26</cp:revision>
  <dcterms:created xsi:type="dcterms:W3CDTF">2022-01-05T05:55:08Z</dcterms:created>
  <dcterms:modified xsi:type="dcterms:W3CDTF">2022-05-18T02:50:34Z</dcterms:modified>
</cp:coreProperties>
</file>

<file path=docProps/thumbnail.jpeg>
</file>